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4D4126D-6E19-4A11-B3BE-8BFE88224FEC}" type="datetimeFigureOut">
              <a:rPr lang="nl-NL" smtClean="0"/>
              <a:t>2-10-2023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39D60D0-CA0E-4DFB-9D58-057C6710B903}" type="slidenum">
              <a:rPr lang="nl-NL" smtClean="0"/>
              <a:t>‹nr.›</a:t>
            </a:fld>
            <a:endParaRPr lang="nl-NL"/>
          </a:p>
        </p:txBody>
      </p:sp>
    </p:spTree>
    <p:extLst>
      <p:ext uri="{BB962C8B-B14F-4D97-AF65-F5344CB8AC3E}">
        <p14:creationId xmlns:p14="http://schemas.microsoft.com/office/powerpoint/2010/main" val="107175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4D4126D-6E19-4A11-B3BE-8BFE88224FEC}" type="datetimeFigureOut">
              <a:rPr lang="nl-NL" smtClean="0"/>
              <a:t>2-10-2023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39D60D0-CA0E-4DFB-9D58-057C6710B903}" type="slidenum">
              <a:rPr lang="nl-NL" smtClean="0"/>
              <a:t>‹nr.›</a:t>
            </a:fld>
            <a:endParaRPr lang="nl-NL"/>
          </a:p>
        </p:txBody>
      </p:sp>
    </p:spTree>
    <p:extLst>
      <p:ext uri="{BB962C8B-B14F-4D97-AF65-F5344CB8AC3E}">
        <p14:creationId xmlns:p14="http://schemas.microsoft.com/office/powerpoint/2010/main" val="54134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4D4126D-6E19-4A11-B3BE-8BFE88224FEC}" type="datetimeFigureOut">
              <a:rPr lang="nl-NL" smtClean="0"/>
              <a:t>2-10-2023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39D60D0-CA0E-4DFB-9D58-057C6710B903}" type="slidenum">
              <a:rPr lang="nl-NL" smtClean="0"/>
              <a:t>‹nr.›</a:t>
            </a:fld>
            <a:endParaRPr lang="nl-NL"/>
          </a:p>
        </p:txBody>
      </p:sp>
    </p:spTree>
    <p:extLst>
      <p:ext uri="{BB962C8B-B14F-4D97-AF65-F5344CB8AC3E}">
        <p14:creationId xmlns:p14="http://schemas.microsoft.com/office/powerpoint/2010/main" val="72643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4D4126D-6E19-4A11-B3BE-8BFE88224FEC}" type="datetimeFigureOut">
              <a:rPr lang="nl-NL" smtClean="0"/>
              <a:t>2-10-2023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39D60D0-CA0E-4DFB-9D58-057C6710B903}" type="slidenum">
              <a:rPr lang="nl-NL" smtClean="0"/>
              <a:t>‹nr.›</a:t>
            </a:fld>
            <a:endParaRPr lang="nl-NL"/>
          </a:p>
        </p:txBody>
      </p:sp>
    </p:spTree>
    <p:extLst>
      <p:ext uri="{BB962C8B-B14F-4D97-AF65-F5344CB8AC3E}">
        <p14:creationId xmlns:p14="http://schemas.microsoft.com/office/powerpoint/2010/main" val="157514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4D4126D-6E19-4A11-B3BE-8BFE88224FEC}" type="datetimeFigureOut">
              <a:rPr lang="nl-NL" smtClean="0"/>
              <a:t>2-10-2023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39D60D0-CA0E-4DFB-9D58-057C6710B903}" type="slidenum">
              <a:rPr lang="nl-NL" smtClean="0"/>
              <a:t>‹nr.›</a:t>
            </a:fld>
            <a:endParaRPr lang="nl-NL"/>
          </a:p>
        </p:txBody>
      </p:sp>
    </p:spTree>
    <p:extLst>
      <p:ext uri="{BB962C8B-B14F-4D97-AF65-F5344CB8AC3E}">
        <p14:creationId xmlns:p14="http://schemas.microsoft.com/office/powerpoint/2010/main" val="134684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4D4126D-6E19-4A11-B3BE-8BFE88224FEC}" type="datetimeFigureOut">
              <a:rPr lang="nl-NL" smtClean="0"/>
              <a:t>2-10-2023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39D60D0-CA0E-4DFB-9D58-057C6710B903}" type="slidenum">
              <a:rPr lang="nl-NL" smtClean="0"/>
              <a:t>‹nr.›</a:t>
            </a:fld>
            <a:endParaRPr lang="nl-NL"/>
          </a:p>
        </p:txBody>
      </p:sp>
    </p:spTree>
    <p:extLst>
      <p:ext uri="{BB962C8B-B14F-4D97-AF65-F5344CB8AC3E}">
        <p14:creationId xmlns:p14="http://schemas.microsoft.com/office/powerpoint/2010/main" val="428446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4D4126D-6E19-4A11-B3BE-8BFE88224FEC}" type="datetimeFigureOut">
              <a:rPr lang="nl-NL" smtClean="0"/>
              <a:t>2-10-2023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39D60D0-CA0E-4DFB-9D58-057C6710B903}" type="slidenum">
              <a:rPr lang="nl-NL" smtClean="0"/>
              <a:t>‹nr.›</a:t>
            </a:fld>
            <a:endParaRPr lang="nl-NL"/>
          </a:p>
        </p:txBody>
      </p:sp>
    </p:spTree>
    <p:extLst>
      <p:ext uri="{BB962C8B-B14F-4D97-AF65-F5344CB8AC3E}">
        <p14:creationId xmlns:p14="http://schemas.microsoft.com/office/powerpoint/2010/main" val="20075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4D4126D-6E19-4A11-B3BE-8BFE88224FEC}" type="datetimeFigureOut">
              <a:rPr lang="nl-NL" smtClean="0"/>
              <a:t>2-10-2023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39D60D0-CA0E-4DFB-9D58-057C6710B903}" type="slidenum">
              <a:rPr lang="nl-NL" smtClean="0"/>
              <a:t>‹nr.›</a:t>
            </a:fld>
            <a:endParaRPr lang="nl-NL"/>
          </a:p>
        </p:txBody>
      </p:sp>
    </p:spTree>
    <p:extLst>
      <p:ext uri="{BB962C8B-B14F-4D97-AF65-F5344CB8AC3E}">
        <p14:creationId xmlns:p14="http://schemas.microsoft.com/office/powerpoint/2010/main" val="338110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4126D-6E19-4A11-B3BE-8BFE88224FEC}" type="datetimeFigureOut">
              <a:rPr lang="nl-NL" smtClean="0"/>
              <a:t>2-10-2023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39D60D0-CA0E-4DFB-9D58-057C6710B903}" type="slidenum">
              <a:rPr lang="nl-NL" smtClean="0"/>
              <a:t>‹nr.›</a:t>
            </a:fld>
            <a:endParaRPr lang="nl-NL"/>
          </a:p>
        </p:txBody>
      </p:sp>
    </p:spTree>
    <p:extLst>
      <p:ext uri="{BB962C8B-B14F-4D97-AF65-F5344CB8AC3E}">
        <p14:creationId xmlns:p14="http://schemas.microsoft.com/office/powerpoint/2010/main" val="16452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4D4126D-6E19-4A11-B3BE-8BFE88224FEC}" type="datetimeFigureOut">
              <a:rPr lang="nl-NL" smtClean="0"/>
              <a:t>2-10-2023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39D60D0-CA0E-4DFB-9D58-057C6710B903}" type="slidenum">
              <a:rPr lang="nl-NL" smtClean="0"/>
              <a:t>‹nr.›</a:t>
            </a:fld>
            <a:endParaRPr lang="nl-NL"/>
          </a:p>
        </p:txBody>
      </p:sp>
    </p:spTree>
    <p:extLst>
      <p:ext uri="{BB962C8B-B14F-4D97-AF65-F5344CB8AC3E}">
        <p14:creationId xmlns:p14="http://schemas.microsoft.com/office/powerpoint/2010/main" val="79502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4D4126D-6E19-4A11-B3BE-8BFE88224FEC}" type="datetimeFigureOut">
              <a:rPr lang="nl-NL" smtClean="0"/>
              <a:t>2-10-2023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39D60D0-CA0E-4DFB-9D58-057C6710B903}" type="slidenum">
              <a:rPr lang="nl-NL" smtClean="0"/>
              <a:t>‹nr.›</a:t>
            </a:fld>
            <a:endParaRPr lang="nl-NL"/>
          </a:p>
        </p:txBody>
      </p:sp>
    </p:spTree>
    <p:extLst>
      <p:ext uri="{BB962C8B-B14F-4D97-AF65-F5344CB8AC3E}">
        <p14:creationId xmlns:p14="http://schemas.microsoft.com/office/powerpoint/2010/main" val="396290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4126D-6E19-4A11-B3BE-8BFE88224FEC}" type="datetimeFigureOut">
              <a:rPr lang="nl-NL" smtClean="0"/>
              <a:t>2-10-2023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D60D0-CA0E-4DFB-9D58-057C6710B903}" type="slidenum">
              <a:rPr lang="nl-NL" smtClean="0"/>
              <a:t>‹nr.›</a:t>
            </a:fld>
            <a:endParaRPr lang="nl-NL"/>
          </a:p>
        </p:txBody>
      </p:sp>
    </p:spTree>
    <p:extLst>
      <p:ext uri="{BB962C8B-B14F-4D97-AF65-F5344CB8AC3E}">
        <p14:creationId xmlns:p14="http://schemas.microsoft.com/office/powerpoint/2010/main" val="17027758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emf"/><Relationship Id="rId7" Type="http://schemas.openxmlformats.org/officeDocument/2006/relationships/slide" Target="slide5.xml"/><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U3sYDLZa0_8?feature=oembed" TargetMode="External"/><Relationship Id="rId6" Type="http://schemas.openxmlformats.org/officeDocument/2006/relationships/image" Target="../media/image4.jpeg"/><Relationship Id="rId5" Type="http://schemas.openxmlformats.org/officeDocument/2006/relationships/hyperlink" Target="https://youtu.be/u2kitcNgZ10" TargetMode="Externa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Hsji0DeJZMs?feature=oembed"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hyperlink" Target="https://www.ivn.nl/lespakketten/lespakket-bodemdieren/" TargetMode="External"/><Relationship Id="rId10" Type="http://schemas.openxmlformats.org/officeDocument/2006/relationships/hyperlink" Target="https://www.onderhetmaaiveldfilm.nl/" TargetMode="External"/><Relationship Id="rId4" Type="http://schemas.openxmlformats.org/officeDocument/2006/relationships/hyperlink" Target="https://www.ivn.nl/leren-over-de-natuur/weetjes-bodemdieren/" TargetMode="External"/><Relationship Id="rId9" Type="http://schemas.openxmlformats.org/officeDocument/2006/relationships/hyperlink" Target="https://bodemdierendagen.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9FC724B3-0D49-83BF-CA5E-03CDE7A3C72E}"/>
              </a:ext>
            </a:extLst>
          </p:cNvPr>
          <p:cNvGraphicFramePr>
            <a:graphicFrameLocks noChangeAspect="1"/>
          </p:cNvGraphicFramePr>
          <p:nvPr>
            <p:extLst>
              <p:ext uri="{D42A27DB-BD31-4B8C-83A1-F6EECF244321}">
                <p14:modId xmlns:p14="http://schemas.microsoft.com/office/powerpoint/2010/main" val="2771563478"/>
              </p:ext>
            </p:extLst>
          </p:nvPr>
        </p:nvGraphicFramePr>
        <p:xfrm>
          <a:off x="1112851" y="483030"/>
          <a:ext cx="4346915" cy="6158130"/>
        </p:xfrm>
        <a:graphic>
          <a:graphicData uri="http://schemas.openxmlformats.org/presentationml/2006/ole">
            <mc:AlternateContent xmlns:mc="http://schemas.openxmlformats.org/markup-compatibility/2006">
              <mc:Choice xmlns:v="urn:schemas-microsoft-com:vml" Requires="v">
                <p:oleObj name="Acrobat Document" r:id="rId2" imgW="4000278" imgH="5667364" progId="Acrobat.Document.DC">
                  <p:embed/>
                </p:oleObj>
              </mc:Choice>
              <mc:Fallback>
                <p:oleObj name="Acrobat Document" r:id="rId2" imgW="4000278" imgH="5667364" progId="Acrobat.Document.DC">
                  <p:embed/>
                  <p:pic>
                    <p:nvPicPr>
                      <p:cNvPr id="0" name=""/>
                      <p:cNvPicPr/>
                      <p:nvPr/>
                    </p:nvPicPr>
                    <p:blipFill>
                      <a:blip r:embed="rId3"/>
                      <a:stretch>
                        <a:fillRect/>
                      </a:stretch>
                    </p:blipFill>
                    <p:spPr>
                      <a:xfrm>
                        <a:off x="1112851" y="483030"/>
                        <a:ext cx="4346915" cy="6158130"/>
                      </a:xfrm>
                      <a:prstGeom prst="rect">
                        <a:avLst/>
                      </a:prstGeom>
                    </p:spPr>
                  </p:pic>
                </p:oleObj>
              </mc:Fallback>
            </mc:AlternateContent>
          </a:graphicData>
        </a:graphic>
      </p:graphicFrame>
      <p:sp>
        <p:nvSpPr>
          <p:cNvPr id="7" name="Titel 6">
            <a:extLst>
              <a:ext uri="{FF2B5EF4-FFF2-40B4-BE49-F238E27FC236}">
                <a16:creationId xmlns:a16="http://schemas.microsoft.com/office/drawing/2014/main" id="{5021BEA9-3D8E-2F21-2935-2454742BCF0A}"/>
              </a:ext>
            </a:extLst>
          </p:cNvPr>
          <p:cNvSpPr>
            <a:spLocks noGrp="1"/>
          </p:cNvSpPr>
          <p:nvPr>
            <p:ph type="ctrTitle"/>
          </p:nvPr>
        </p:nvSpPr>
        <p:spPr>
          <a:xfrm>
            <a:off x="1524000" y="-323010"/>
            <a:ext cx="9144000" cy="2387600"/>
          </a:xfrm>
        </p:spPr>
        <p:txBody>
          <a:bodyPr>
            <a:normAutofit/>
          </a:bodyPr>
          <a:lstStyle/>
          <a:p>
            <a:r>
              <a:rPr lang="nl-NL" dirty="0">
                <a:latin typeface="Tenorite" panose="00000500000000000000" pitchFamily="2" charset="0"/>
              </a:rPr>
              <a:t>				EDUCATIE</a:t>
            </a:r>
            <a:br>
              <a:rPr lang="nl-NL" dirty="0">
                <a:latin typeface="Tenorite" panose="00000500000000000000" pitchFamily="2" charset="0"/>
              </a:rPr>
            </a:br>
            <a:r>
              <a:rPr lang="nl-NL" dirty="0">
                <a:latin typeface="Tenorite" panose="00000500000000000000" pitchFamily="2" charset="0"/>
              </a:rPr>
              <a:t>	</a:t>
            </a:r>
          </a:p>
        </p:txBody>
      </p:sp>
      <p:sp>
        <p:nvSpPr>
          <p:cNvPr id="8" name="Tekstvak 7">
            <a:extLst>
              <a:ext uri="{FF2B5EF4-FFF2-40B4-BE49-F238E27FC236}">
                <a16:creationId xmlns:a16="http://schemas.microsoft.com/office/drawing/2014/main" id="{43E141AF-FFF1-AD6B-15F0-3FEBFC39F237}"/>
              </a:ext>
            </a:extLst>
          </p:cNvPr>
          <p:cNvSpPr txBox="1"/>
          <p:nvPr/>
        </p:nvSpPr>
        <p:spPr>
          <a:xfrm>
            <a:off x="6827407" y="3702682"/>
            <a:ext cx="4346914" cy="2769989"/>
          </a:xfrm>
          <a:prstGeom prst="rect">
            <a:avLst/>
          </a:prstGeom>
          <a:noFill/>
        </p:spPr>
        <p:txBody>
          <a:bodyPr wrap="square" rtlCol="0">
            <a:spAutoFit/>
          </a:bodyPr>
          <a:lstStyle/>
          <a:p>
            <a:r>
              <a:rPr lang="nl-NL" sz="1600" dirty="0">
                <a:latin typeface="Tenorite" panose="00000500000000000000" pitchFamily="2" charset="0"/>
              </a:rPr>
              <a:t>OPERA? HUH? </a:t>
            </a:r>
          </a:p>
          <a:p>
            <a:r>
              <a:rPr lang="nl-NL" sz="1100" dirty="0">
                <a:latin typeface="Tenorite" panose="00000500000000000000" pitchFamily="2" charset="0"/>
              </a:rPr>
              <a:t>Introductiefilmpje </a:t>
            </a:r>
            <a:r>
              <a:rPr lang="nl-NL" sz="1100" dirty="0">
                <a:solidFill>
                  <a:srgbClr val="FF0000"/>
                </a:solidFill>
                <a:latin typeface="Tenorite" panose="00000500000000000000" pitchFamily="2" charset="0"/>
                <a:hlinkClick r:id="rId4" action="ppaction://hlinksldjump">
                  <a:extLst>
                    <a:ext uri="{A12FA001-AC4F-418D-AE19-62706E023703}">
                      <ahyp:hlinkClr xmlns:ahyp="http://schemas.microsoft.com/office/drawing/2018/hyperlinkcolor" val="tx"/>
                    </a:ext>
                  </a:extLst>
                </a:hlinkClick>
              </a:rPr>
              <a:t>klik hier</a:t>
            </a:r>
            <a:endParaRPr lang="nl-NL" sz="1100" dirty="0">
              <a:solidFill>
                <a:srgbClr val="FF0000"/>
              </a:solidFill>
              <a:latin typeface="Tenorite" panose="00000500000000000000" pitchFamily="2" charset="0"/>
            </a:endParaRPr>
          </a:p>
          <a:p>
            <a:endParaRPr lang="nl-NL" sz="1100" dirty="0">
              <a:latin typeface="Tenorite" panose="00000500000000000000" pitchFamily="2" charset="0"/>
            </a:endParaRPr>
          </a:p>
          <a:p>
            <a:r>
              <a:rPr lang="nl-NL" sz="1600" dirty="0">
                <a:latin typeface="Tenorite" panose="00000500000000000000" pitchFamily="2" charset="0"/>
              </a:rPr>
              <a:t>WOELEN &amp; WROETEN</a:t>
            </a:r>
          </a:p>
          <a:p>
            <a:r>
              <a:rPr lang="nl-NL" sz="1100" dirty="0">
                <a:latin typeface="Tenorite" panose="00000500000000000000" pitchFamily="2" charset="0"/>
              </a:rPr>
              <a:t>Afsluitend filmpje </a:t>
            </a:r>
            <a:r>
              <a:rPr lang="nl-NL" sz="1100" dirty="0">
                <a:latin typeface="Tenorite" panose="00000500000000000000" pitchFamily="2" charset="0"/>
                <a:hlinkClick r:id="rId5" action="ppaction://hlinksldjump"/>
              </a:rPr>
              <a:t>klik hier</a:t>
            </a:r>
            <a:endParaRPr lang="nl-NL" sz="1100" dirty="0">
              <a:latin typeface="Tenorite" panose="00000500000000000000" pitchFamily="2" charset="0"/>
            </a:endParaRPr>
          </a:p>
          <a:p>
            <a:endParaRPr lang="nl-NL" sz="1600" dirty="0">
              <a:latin typeface="Tenorite" panose="00000500000000000000" pitchFamily="2" charset="0"/>
            </a:endParaRPr>
          </a:p>
          <a:p>
            <a:r>
              <a:rPr lang="nl-NL" sz="1600" dirty="0">
                <a:latin typeface="Tenorite" panose="00000500000000000000" pitchFamily="2" charset="0"/>
              </a:rPr>
              <a:t>GROEI, GROEI, GROEI</a:t>
            </a:r>
          </a:p>
          <a:p>
            <a:r>
              <a:rPr lang="nl-NL" sz="1100" dirty="0">
                <a:latin typeface="Tenorite" panose="00000500000000000000" pitchFamily="2" charset="0"/>
              </a:rPr>
              <a:t>Kunsteducatieopdracht </a:t>
            </a:r>
            <a:r>
              <a:rPr lang="nl-NL" sz="1100" dirty="0">
                <a:solidFill>
                  <a:srgbClr val="FF0000"/>
                </a:solidFill>
                <a:latin typeface="Tenorite" panose="00000500000000000000" pitchFamily="2" charset="0"/>
                <a:hlinkClick r:id="rId6" action="ppaction://hlinksldjump"/>
              </a:rPr>
              <a:t>klik hier</a:t>
            </a:r>
            <a:endParaRPr lang="nl-NL" sz="1100" dirty="0">
              <a:solidFill>
                <a:srgbClr val="FF0000"/>
              </a:solidFill>
              <a:latin typeface="Tenorite" panose="00000500000000000000" pitchFamily="2" charset="0"/>
            </a:endParaRPr>
          </a:p>
          <a:p>
            <a:endParaRPr lang="nl-NL" sz="1600" dirty="0">
              <a:latin typeface="Tenorite" panose="00000500000000000000" pitchFamily="2" charset="0"/>
            </a:endParaRPr>
          </a:p>
          <a:p>
            <a:r>
              <a:rPr lang="nl-NL" sz="1600" dirty="0">
                <a:latin typeface="Tenorite" panose="00000500000000000000" pitchFamily="2" charset="0"/>
              </a:rPr>
              <a:t>HOP, NAAR BUITEN</a:t>
            </a:r>
          </a:p>
          <a:p>
            <a:r>
              <a:rPr lang="nl-NL" sz="1100" dirty="0">
                <a:latin typeface="Tenorite" panose="00000500000000000000" pitchFamily="2" charset="0"/>
              </a:rPr>
              <a:t>Suggesties natuureducatie </a:t>
            </a:r>
            <a:r>
              <a:rPr lang="nl-NL" sz="1100" dirty="0">
                <a:latin typeface="Tenorite" panose="00000500000000000000" pitchFamily="2" charset="0"/>
                <a:hlinkClick r:id="rId7" action="ppaction://hlinksldjump"/>
              </a:rPr>
              <a:t>klik hier</a:t>
            </a:r>
            <a:endParaRPr lang="nl-NL" sz="1100" dirty="0">
              <a:latin typeface="Tenorite" panose="00000500000000000000" pitchFamily="2" charset="0"/>
            </a:endParaRPr>
          </a:p>
          <a:p>
            <a:r>
              <a:rPr lang="nl-NL" dirty="0"/>
              <a:t>		</a:t>
            </a:r>
          </a:p>
        </p:txBody>
      </p:sp>
      <p:sp>
        <p:nvSpPr>
          <p:cNvPr id="9" name="Tekstvak 8">
            <a:extLst>
              <a:ext uri="{FF2B5EF4-FFF2-40B4-BE49-F238E27FC236}">
                <a16:creationId xmlns:a16="http://schemas.microsoft.com/office/drawing/2014/main" id="{F611B0D5-0A5D-3BBB-D21C-FE2ECCBF8713}"/>
              </a:ext>
            </a:extLst>
          </p:cNvPr>
          <p:cNvSpPr txBox="1"/>
          <p:nvPr/>
        </p:nvSpPr>
        <p:spPr>
          <a:xfrm>
            <a:off x="6270597" y="1064039"/>
            <a:ext cx="5687624" cy="2800767"/>
          </a:xfrm>
          <a:prstGeom prst="rect">
            <a:avLst/>
          </a:prstGeom>
          <a:noFill/>
        </p:spPr>
        <p:txBody>
          <a:bodyPr wrap="square" rtlCol="0">
            <a:spAutoFit/>
          </a:bodyPr>
          <a:lstStyle/>
          <a:p>
            <a:r>
              <a:rPr lang="nl-NL" sz="1600" dirty="0">
                <a:latin typeface="Tenorite" panose="00000500000000000000" pitchFamily="2" charset="0"/>
              </a:rPr>
              <a:t>Binnenkort gaan jullie naar de voorstelling Benno, een jeugdopera over de wondere wereld van de bodemdieren. </a:t>
            </a:r>
          </a:p>
          <a:p>
            <a:endParaRPr lang="nl-NL" sz="1600" dirty="0">
              <a:latin typeface="Tenorite" panose="00000500000000000000" pitchFamily="2" charset="0"/>
            </a:endParaRPr>
          </a:p>
          <a:p>
            <a:r>
              <a:rPr lang="nl-NL" sz="1600" dirty="0">
                <a:latin typeface="Tenorite" panose="00000500000000000000" pitchFamily="2" charset="0"/>
              </a:rPr>
              <a:t>In deze presentatie bereiden we je alvast voor op het bezoek. In het introductiefilmpje maak je kennis met de spelers en ontdek je meer over opera. </a:t>
            </a:r>
          </a:p>
          <a:p>
            <a:endParaRPr lang="nl-NL" sz="1600" dirty="0">
              <a:latin typeface="Tenorite" panose="00000500000000000000" pitchFamily="2" charset="0"/>
            </a:endParaRPr>
          </a:p>
          <a:p>
            <a:r>
              <a:rPr lang="nl-NL" sz="1600" dirty="0">
                <a:latin typeface="Tenorite" panose="00000500000000000000" pitchFamily="2" charset="0"/>
              </a:rPr>
              <a:t>De overige opdrachten kan je uitvoeren na het zien van de voorstelling. Je blikt terug op wat je hebt gezien </a:t>
            </a:r>
            <a:r>
              <a:rPr lang="nl-NL" sz="1600" dirty="0" err="1">
                <a:latin typeface="Tenorite" panose="00000500000000000000" pitchFamily="2" charset="0"/>
              </a:rPr>
              <a:t>èn</a:t>
            </a:r>
            <a:r>
              <a:rPr lang="nl-NL" sz="1600" dirty="0">
                <a:latin typeface="Tenorite" panose="00000500000000000000" pitchFamily="2" charset="0"/>
              </a:rPr>
              <a:t> wordt de natuur in gestuurd. Veel plezier!  </a:t>
            </a:r>
          </a:p>
          <a:p>
            <a:endParaRPr lang="nl-NL" sz="1600" dirty="0">
              <a:latin typeface="Tenorite" panose="00000500000000000000" pitchFamily="2" charset="0"/>
            </a:endParaRPr>
          </a:p>
        </p:txBody>
      </p:sp>
      <p:pic>
        <p:nvPicPr>
          <p:cNvPr id="11" name="Graphic 10" descr="Slak met effen opvulling">
            <a:extLst>
              <a:ext uri="{FF2B5EF4-FFF2-40B4-BE49-F238E27FC236}">
                <a16:creationId xmlns:a16="http://schemas.microsoft.com/office/drawing/2014/main" id="{84F7CF8F-C25B-972F-D303-C050FD1782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65768" y="3702682"/>
            <a:ext cx="366468" cy="366468"/>
          </a:xfrm>
          <a:prstGeom prst="rect">
            <a:avLst/>
          </a:prstGeom>
        </p:spPr>
      </p:pic>
      <p:pic>
        <p:nvPicPr>
          <p:cNvPr id="12" name="Graphic 11" descr="Slak met effen opvulling">
            <a:extLst>
              <a:ext uri="{FF2B5EF4-FFF2-40B4-BE49-F238E27FC236}">
                <a16:creationId xmlns:a16="http://schemas.microsoft.com/office/drawing/2014/main" id="{D1770285-EE99-8225-1CD4-442A3A06EB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65768" y="4254882"/>
            <a:ext cx="397767" cy="397767"/>
          </a:xfrm>
          <a:prstGeom prst="rect">
            <a:avLst/>
          </a:prstGeom>
        </p:spPr>
      </p:pic>
      <p:pic>
        <p:nvPicPr>
          <p:cNvPr id="13" name="Graphic 12" descr="Slak met effen opvulling">
            <a:extLst>
              <a:ext uri="{FF2B5EF4-FFF2-40B4-BE49-F238E27FC236}">
                <a16:creationId xmlns:a16="http://schemas.microsoft.com/office/drawing/2014/main" id="{1A8F2632-F71D-1136-03A8-DD441AB4D6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65767" y="4890891"/>
            <a:ext cx="397768" cy="397768"/>
          </a:xfrm>
          <a:prstGeom prst="rect">
            <a:avLst/>
          </a:prstGeom>
        </p:spPr>
      </p:pic>
      <p:pic>
        <p:nvPicPr>
          <p:cNvPr id="14" name="Graphic 13" descr="Slak met effen opvulling">
            <a:extLst>
              <a:ext uri="{FF2B5EF4-FFF2-40B4-BE49-F238E27FC236}">
                <a16:creationId xmlns:a16="http://schemas.microsoft.com/office/drawing/2014/main" id="{19CC1870-B1F6-E9E2-9746-5EA89F5C7C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65767" y="5595077"/>
            <a:ext cx="397768" cy="397768"/>
          </a:xfrm>
          <a:prstGeom prst="rect">
            <a:avLst/>
          </a:prstGeom>
        </p:spPr>
      </p:pic>
    </p:spTree>
    <p:extLst>
      <p:ext uri="{BB962C8B-B14F-4D97-AF65-F5344CB8AC3E}">
        <p14:creationId xmlns:p14="http://schemas.microsoft.com/office/powerpoint/2010/main" val="395177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6E453-BAEA-E2D0-48E6-354331EB55C3}"/>
              </a:ext>
            </a:extLst>
          </p:cNvPr>
          <p:cNvSpPr>
            <a:spLocks noGrp="1"/>
          </p:cNvSpPr>
          <p:nvPr>
            <p:ph type="title"/>
          </p:nvPr>
        </p:nvSpPr>
        <p:spPr/>
        <p:txBody>
          <a:bodyPr/>
          <a:lstStyle/>
          <a:p>
            <a:r>
              <a:rPr lang="nl-NL" dirty="0"/>
              <a:t>	</a:t>
            </a:r>
            <a:r>
              <a:rPr lang="nl-NL" b="1" dirty="0">
                <a:latin typeface="Tenorite" panose="00000500000000000000" pitchFamily="2" charset="0"/>
              </a:rPr>
              <a:t>INTRODUCTIEFILMPJE</a:t>
            </a:r>
          </a:p>
        </p:txBody>
      </p:sp>
      <p:sp>
        <p:nvSpPr>
          <p:cNvPr id="3" name="Tijdelijke aanduiding voor inhoud 2">
            <a:extLst>
              <a:ext uri="{FF2B5EF4-FFF2-40B4-BE49-F238E27FC236}">
                <a16:creationId xmlns:a16="http://schemas.microsoft.com/office/drawing/2014/main" id="{A66D5ED0-A4C7-F6AD-7C54-869335882392}"/>
              </a:ext>
            </a:extLst>
          </p:cNvPr>
          <p:cNvSpPr>
            <a:spLocks noGrp="1"/>
          </p:cNvSpPr>
          <p:nvPr>
            <p:ph idx="1"/>
          </p:nvPr>
        </p:nvSpPr>
        <p:spPr>
          <a:xfrm>
            <a:off x="670249" y="1690688"/>
            <a:ext cx="10683551" cy="1738669"/>
          </a:xfrm>
        </p:spPr>
        <p:txBody>
          <a:bodyPr>
            <a:normAutofit fontScale="92500" lnSpcReduction="10000"/>
          </a:bodyPr>
          <a:lstStyle/>
          <a:p>
            <a:pPr marL="0" indent="0">
              <a:buNone/>
            </a:pPr>
            <a:r>
              <a:rPr lang="nl-NL" dirty="0">
                <a:latin typeface="Tenorite" panose="00000500000000000000" pitchFamily="2" charset="0"/>
              </a:rPr>
              <a:t>Waarschijnlijk ga je voor het eerst naar een opera en heb je nog geen idee wat je kan verwachten. Hoog tijd dus om ter voorbereiding wat meer te weten te komen over deze vorm van theater. In de video maak je kennis met zangeres Elea en muzikant Maarten die je een supersnelle cursus ‘wat is opera?’ gaan geven. </a:t>
            </a:r>
          </a:p>
        </p:txBody>
      </p:sp>
      <p:pic>
        <p:nvPicPr>
          <p:cNvPr id="4" name="Graphic 3" descr="Slak met effen opvulling">
            <a:extLst>
              <a:ext uri="{FF2B5EF4-FFF2-40B4-BE49-F238E27FC236}">
                <a16:creationId xmlns:a16="http://schemas.microsoft.com/office/drawing/2014/main" id="{E28BF0D2-1F0B-EE6B-90EF-8201E7421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322" y="585787"/>
            <a:ext cx="790620" cy="790620"/>
          </a:xfrm>
          <a:prstGeom prst="rect">
            <a:avLst/>
          </a:prstGeom>
        </p:spPr>
      </p:pic>
      <p:sp>
        <p:nvSpPr>
          <p:cNvPr id="6" name="Explosie: 8 punten 5">
            <a:extLst>
              <a:ext uri="{FF2B5EF4-FFF2-40B4-BE49-F238E27FC236}">
                <a16:creationId xmlns:a16="http://schemas.microsoft.com/office/drawing/2014/main" id="{0442E2C2-3295-EC02-AB5D-28AB31D46BE7}"/>
              </a:ext>
            </a:extLst>
          </p:cNvPr>
          <p:cNvSpPr/>
          <p:nvPr/>
        </p:nvSpPr>
        <p:spPr>
          <a:xfrm>
            <a:off x="7724548" y="3204625"/>
            <a:ext cx="3338003" cy="328825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l-NL" sz="1600" dirty="0">
                <a:hlinkClick r:id="rId5"/>
              </a:rPr>
              <a:t>klik hier </a:t>
            </a:r>
          </a:p>
          <a:p>
            <a:pPr algn="ctr"/>
            <a:r>
              <a:rPr lang="nl-NL" sz="1600" dirty="0">
                <a:hlinkClick r:id="rId5"/>
              </a:rPr>
              <a:t>en zing mee!</a:t>
            </a:r>
            <a:endParaRPr lang="nl-NL" sz="1600" dirty="0"/>
          </a:p>
        </p:txBody>
      </p:sp>
      <p:pic>
        <p:nvPicPr>
          <p:cNvPr id="7" name="Onlinemedia 6" title="Voorbereiden BENNO">
            <a:hlinkClick r:id="" action="ppaction://media"/>
            <a:extLst>
              <a:ext uri="{FF2B5EF4-FFF2-40B4-BE49-F238E27FC236}">
                <a16:creationId xmlns:a16="http://schemas.microsoft.com/office/drawing/2014/main" id="{DDDD33DA-6A0B-E438-1B68-43A3694A9C92}"/>
              </a:ext>
            </a:extLst>
          </p:cNvPr>
          <p:cNvPicPr>
            <a:picLocks noRot="1" noChangeAspect="1"/>
          </p:cNvPicPr>
          <p:nvPr>
            <a:videoFile r:link="rId1"/>
          </p:nvPr>
        </p:nvPicPr>
        <p:blipFill>
          <a:blip r:embed="rId6"/>
          <a:stretch>
            <a:fillRect/>
          </a:stretch>
        </p:blipFill>
        <p:spPr>
          <a:xfrm>
            <a:off x="1314536" y="3618630"/>
            <a:ext cx="4912933" cy="2775807"/>
          </a:xfrm>
          <a:prstGeom prst="rect">
            <a:avLst/>
          </a:prstGeom>
        </p:spPr>
      </p:pic>
    </p:spTree>
    <p:extLst>
      <p:ext uri="{BB962C8B-B14F-4D97-AF65-F5344CB8AC3E}">
        <p14:creationId xmlns:p14="http://schemas.microsoft.com/office/powerpoint/2010/main" val="172818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6E453-BAEA-E2D0-48E6-354331EB55C3}"/>
              </a:ext>
            </a:extLst>
          </p:cNvPr>
          <p:cNvSpPr>
            <a:spLocks noGrp="1"/>
          </p:cNvSpPr>
          <p:nvPr>
            <p:ph type="title"/>
          </p:nvPr>
        </p:nvSpPr>
        <p:spPr/>
        <p:txBody>
          <a:bodyPr/>
          <a:lstStyle/>
          <a:p>
            <a:r>
              <a:rPr lang="nl-NL" dirty="0"/>
              <a:t>	</a:t>
            </a:r>
            <a:r>
              <a:rPr lang="nl-NL" b="1" dirty="0">
                <a:latin typeface="Tenorite" panose="00000500000000000000" pitchFamily="2" charset="0"/>
              </a:rPr>
              <a:t>WOELEN EN WROETEN</a:t>
            </a:r>
          </a:p>
        </p:txBody>
      </p:sp>
      <p:sp>
        <p:nvSpPr>
          <p:cNvPr id="3" name="Tijdelijke aanduiding voor inhoud 2">
            <a:extLst>
              <a:ext uri="{FF2B5EF4-FFF2-40B4-BE49-F238E27FC236}">
                <a16:creationId xmlns:a16="http://schemas.microsoft.com/office/drawing/2014/main" id="{A66D5ED0-A4C7-F6AD-7C54-869335882392}"/>
              </a:ext>
            </a:extLst>
          </p:cNvPr>
          <p:cNvSpPr>
            <a:spLocks noGrp="1"/>
          </p:cNvSpPr>
          <p:nvPr>
            <p:ph idx="1"/>
          </p:nvPr>
        </p:nvSpPr>
        <p:spPr>
          <a:xfrm>
            <a:off x="838200" y="1745739"/>
            <a:ext cx="10515600" cy="1738669"/>
          </a:xfrm>
        </p:spPr>
        <p:txBody>
          <a:bodyPr>
            <a:normAutofit/>
          </a:bodyPr>
          <a:lstStyle/>
          <a:p>
            <a:pPr marL="0" indent="0">
              <a:buNone/>
            </a:pPr>
            <a:r>
              <a:rPr lang="nl-NL" sz="2600" dirty="0"/>
              <a:t>Elea en Maarten nemen je mee terug naar de ervaringen van hoofdpersonen Taco en Mona. En ze vragen zich af, moet je wat onder de grond </a:t>
            </a:r>
            <a:r>
              <a:rPr lang="nl-NL" sz="2600" dirty="0">
                <a:latin typeface="Tenorite" panose="00000500000000000000" pitchFamily="2" charset="0"/>
              </a:rPr>
              <a:t>zit</a:t>
            </a:r>
            <a:r>
              <a:rPr lang="nl-NL" sz="2600" dirty="0"/>
              <a:t> met rust laten of kan je beter af en toe woelen en wroeten?</a:t>
            </a:r>
          </a:p>
        </p:txBody>
      </p:sp>
      <p:pic>
        <p:nvPicPr>
          <p:cNvPr id="4" name="Graphic 3" descr="Slak met effen opvulling">
            <a:extLst>
              <a:ext uri="{FF2B5EF4-FFF2-40B4-BE49-F238E27FC236}">
                <a16:creationId xmlns:a16="http://schemas.microsoft.com/office/drawing/2014/main" id="{E28BF0D2-1F0B-EE6B-90EF-8201E7421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322" y="585787"/>
            <a:ext cx="790620" cy="790620"/>
          </a:xfrm>
          <a:prstGeom prst="rect">
            <a:avLst/>
          </a:prstGeom>
        </p:spPr>
      </p:pic>
      <p:pic>
        <p:nvPicPr>
          <p:cNvPr id="1030" name="Picture 6" descr="Zwarte grond | Vanaf 19 euro per m3 incl. btw | Grondverzet.nu">
            <a:extLst>
              <a:ext uri="{FF2B5EF4-FFF2-40B4-BE49-F238E27FC236}">
                <a16:creationId xmlns:a16="http://schemas.microsoft.com/office/drawing/2014/main" id="{0669AC1A-9AF6-5B9E-347D-5A4D8D6F13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82" y="3692130"/>
            <a:ext cx="6082053" cy="2687938"/>
          </a:xfrm>
          <a:prstGeom prst="rect">
            <a:avLst/>
          </a:prstGeom>
          <a:noFill/>
          <a:extLst>
            <a:ext uri="{909E8E84-426E-40DD-AFC4-6F175D3DCCD1}">
              <a14:hiddenFill xmlns:a14="http://schemas.microsoft.com/office/drawing/2010/main">
                <a:solidFill>
                  <a:srgbClr val="FFFFFF"/>
                </a:solidFill>
              </a14:hiddenFill>
            </a:ext>
          </a:extLst>
        </p:spPr>
      </p:pic>
      <p:pic>
        <p:nvPicPr>
          <p:cNvPr id="6" name="Onlinemedia 5" title="Terugblikken BENNO">
            <a:hlinkClick r:id="" action="ppaction://media"/>
            <a:extLst>
              <a:ext uri="{FF2B5EF4-FFF2-40B4-BE49-F238E27FC236}">
                <a16:creationId xmlns:a16="http://schemas.microsoft.com/office/drawing/2014/main" id="{940D5B7F-BB48-EDAF-830C-6831D13D5819}"/>
              </a:ext>
            </a:extLst>
          </p:cNvPr>
          <p:cNvPicPr>
            <a:picLocks noRot="1" noChangeAspect="1"/>
          </p:cNvPicPr>
          <p:nvPr>
            <a:videoFile r:link="rId1"/>
          </p:nvPr>
        </p:nvPicPr>
        <p:blipFill>
          <a:blip r:embed="rId6"/>
          <a:stretch>
            <a:fillRect/>
          </a:stretch>
        </p:blipFill>
        <p:spPr>
          <a:xfrm>
            <a:off x="6344816" y="3297430"/>
            <a:ext cx="4969089" cy="2807535"/>
          </a:xfrm>
          <a:prstGeom prst="rect">
            <a:avLst/>
          </a:prstGeom>
        </p:spPr>
      </p:pic>
    </p:spTree>
    <p:extLst>
      <p:ext uri="{BB962C8B-B14F-4D97-AF65-F5344CB8AC3E}">
        <p14:creationId xmlns:p14="http://schemas.microsoft.com/office/powerpoint/2010/main" val="388693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0" name="Picture 28" descr="Zaaien en Kiemen">
            <a:extLst>
              <a:ext uri="{FF2B5EF4-FFF2-40B4-BE49-F238E27FC236}">
                <a16:creationId xmlns:a16="http://schemas.microsoft.com/office/drawing/2014/main" id="{F9EC5316-5162-EF77-1B7C-0C578F578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499" y="3429000"/>
            <a:ext cx="2133445" cy="316538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0D6E453-BAEA-E2D0-48E6-354331EB55C3}"/>
              </a:ext>
            </a:extLst>
          </p:cNvPr>
          <p:cNvSpPr>
            <a:spLocks noGrp="1"/>
          </p:cNvSpPr>
          <p:nvPr>
            <p:ph type="title"/>
          </p:nvPr>
        </p:nvSpPr>
        <p:spPr/>
        <p:txBody>
          <a:bodyPr/>
          <a:lstStyle/>
          <a:p>
            <a:r>
              <a:rPr lang="nl-NL" dirty="0"/>
              <a:t>	</a:t>
            </a:r>
            <a:r>
              <a:rPr lang="nl-NL" b="1" dirty="0">
                <a:latin typeface="Tenorite" panose="00000500000000000000" pitchFamily="2" charset="0"/>
              </a:rPr>
              <a:t>GROEI, GROEI, GROEI</a:t>
            </a:r>
          </a:p>
        </p:txBody>
      </p:sp>
      <p:sp>
        <p:nvSpPr>
          <p:cNvPr id="3" name="Tijdelijke aanduiding voor inhoud 2">
            <a:extLst>
              <a:ext uri="{FF2B5EF4-FFF2-40B4-BE49-F238E27FC236}">
                <a16:creationId xmlns:a16="http://schemas.microsoft.com/office/drawing/2014/main" id="{A66D5ED0-A4C7-F6AD-7C54-869335882392}"/>
              </a:ext>
            </a:extLst>
          </p:cNvPr>
          <p:cNvSpPr>
            <a:spLocks noGrp="1"/>
          </p:cNvSpPr>
          <p:nvPr>
            <p:ph idx="1"/>
          </p:nvPr>
        </p:nvSpPr>
        <p:spPr>
          <a:xfrm>
            <a:off x="838200" y="1592403"/>
            <a:ext cx="11086322" cy="1738669"/>
          </a:xfrm>
        </p:spPr>
        <p:txBody>
          <a:bodyPr>
            <a:normAutofit fontScale="92500" lnSpcReduction="10000"/>
          </a:bodyPr>
          <a:lstStyle/>
          <a:p>
            <a:pPr marL="0" indent="0">
              <a:buNone/>
            </a:pPr>
            <a:r>
              <a:rPr lang="nl-NL" dirty="0">
                <a:latin typeface="Tenorite" panose="00000500000000000000" pitchFamily="2" charset="0"/>
              </a:rPr>
              <a:t>Je hebt een kaart gekregen met daarop ruimte om te schrijven of tekenen. Wat stop jij wel eens diep onder grond? Wat wil je liever niet dat anderen van je weten of aan je zien? Je mag het delen met de klas, maar ook (nog) voor jezelf houden. Daarna ga je op zoek naar een mooie plek om je kaart onder de grond te stoppen. Misschien ligt er een losse stoeptegel?</a:t>
            </a:r>
          </a:p>
        </p:txBody>
      </p:sp>
      <p:pic>
        <p:nvPicPr>
          <p:cNvPr id="4" name="Graphic 3" descr="Slak met effen opvulling">
            <a:extLst>
              <a:ext uri="{FF2B5EF4-FFF2-40B4-BE49-F238E27FC236}">
                <a16:creationId xmlns:a16="http://schemas.microsoft.com/office/drawing/2014/main" id="{E28BF0D2-1F0B-EE6B-90EF-8201E7421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322" y="585787"/>
            <a:ext cx="790620" cy="790620"/>
          </a:xfrm>
          <a:prstGeom prst="rect">
            <a:avLst/>
          </a:prstGeom>
        </p:spPr>
      </p:pic>
      <p:pic>
        <p:nvPicPr>
          <p:cNvPr id="9" name="Afbeelding 8" descr="Afbeelding met tekst, schermopname, Lettertype, wit&#10;&#10;Automatisch gegenereerde beschrijving">
            <a:extLst>
              <a:ext uri="{FF2B5EF4-FFF2-40B4-BE49-F238E27FC236}">
                <a16:creationId xmlns:a16="http://schemas.microsoft.com/office/drawing/2014/main" id="{4650BAFE-7C22-5E0E-8458-40DB8F08D1EF}"/>
              </a:ext>
            </a:extLst>
          </p:cNvPr>
          <p:cNvPicPr>
            <a:picLocks noChangeAspect="1"/>
          </p:cNvPicPr>
          <p:nvPr/>
        </p:nvPicPr>
        <p:blipFill rotWithShape="1">
          <a:blip r:embed="rId5">
            <a:extLst>
              <a:ext uri="{28A0092B-C50C-407E-A947-70E740481C1C}">
                <a14:useLocalDpi xmlns:a14="http://schemas.microsoft.com/office/drawing/2010/main" val="0"/>
              </a:ext>
            </a:extLst>
          </a:blip>
          <a:srcRect b="4702"/>
          <a:stretch/>
        </p:blipFill>
        <p:spPr>
          <a:xfrm>
            <a:off x="805384" y="3447558"/>
            <a:ext cx="2218027" cy="2824655"/>
          </a:xfrm>
          <a:prstGeom prst="rect">
            <a:avLst/>
          </a:prstGeom>
        </p:spPr>
      </p:pic>
      <p:pic>
        <p:nvPicPr>
          <p:cNvPr id="11" name="Afbeelding 10" descr="Afbeelding met tekst, brief, schets&#10;&#10;Automatisch gegenereerde beschrijving">
            <a:extLst>
              <a:ext uri="{FF2B5EF4-FFF2-40B4-BE49-F238E27FC236}">
                <a16:creationId xmlns:a16="http://schemas.microsoft.com/office/drawing/2014/main" id="{6D52F8A8-3E0F-AFEA-1C35-7CE7F27208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5787" y="3447558"/>
            <a:ext cx="2133445" cy="2824655"/>
          </a:xfrm>
          <a:prstGeom prst="rect">
            <a:avLst/>
          </a:prstGeom>
        </p:spPr>
      </p:pic>
      <p:sp>
        <p:nvSpPr>
          <p:cNvPr id="12" name="Tekstvak 11">
            <a:extLst>
              <a:ext uri="{FF2B5EF4-FFF2-40B4-BE49-F238E27FC236}">
                <a16:creationId xmlns:a16="http://schemas.microsoft.com/office/drawing/2014/main" id="{CF712D38-1A2A-0CB1-DD19-D422EFFCAE0E}"/>
              </a:ext>
            </a:extLst>
          </p:cNvPr>
          <p:cNvSpPr txBox="1"/>
          <p:nvPr/>
        </p:nvSpPr>
        <p:spPr>
          <a:xfrm>
            <a:off x="5558151" y="3358403"/>
            <a:ext cx="5934195" cy="2462213"/>
          </a:xfrm>
          <a:prstGeom prst="rect">
            <a:avLst/>
          </a:prstGeom>
          <a:noFill/>
        </p:spPr>
        <p:txBody>
          <a:bodyPr wrap="square" rtlCol="0">
            <a:spAutoFit/>
          </a:bodyPr>
          <a:lstStyle/>
          <a:p>
            <a:r>
              <a:rPr lang="nl-NL" sz="1400" dirty="0"/>
              <a:t>Maak bijvoorbeeld een bloemenweide van een stukje schoolplein. </a:t>
            </a:r>
          </a:p>
          <a:p>
            <a:r>
              <a:rPr lang="nl-NL" sz="1400" dirty="0"/>
              <a:t>Of kies je liever een plekje in de achtertuin? </a:t>
            </a:r>
          </a:p>
          <a:p>
            <a:r>
              <a:rPr lang="nl-NL" sz="1400" dirty="0"/>
              <a:t>De zaadjes komen hoe dan ook terecht </a:t>
            </a:r>
          </a:p>
          <a:p>
            <a:r>
              <a:rPr lang="nl-NL" sz="1400" dirty="0"/>
              <a:t>in de bodem om daar te ontkiemen </a:t>
            </a:r>
          </a:p>
          <a:p>
            <a:r>
              <a:rPr lang="nl-NL" sz="1400" dirty="0"/>
              <a:t>en uit te groeien tot bloemen.</a:t>
            </a:r>
          </a:p>
          <a:p>
            <a:endParaRPr lang="nl-NL" sz="1400" dirty="0"/>
          </a:p>
          <a:p>
            <a:r>
              <a:rPr lang="nl-NL" sz="1400" dirty="0"/>
              <a:t>En die bodem? Die wordt uiteraard  </a:t>
            </a:r>
          </a:p>
          <a:p>
            <a:r>
              <a:rPr lang="nl-NL" sz="1400" dirty="0"/>
              <a:t>gezond gehouden door: </a:t>
            </a:r>
            <a:r>
              <a:rPr lang="nl-NL" sz="1400" b="1" dirty="0"/>
              <a:t>bodemdieren</a:t>
            </a:r>
            <a:r>
              <a:rPr lang="nl-NL" sz="1400" dirty="0"/>
              <a:t>! </a:t>
            </a:r>
          </a:p>
          <a:p>
            <a:endParaRPr lang="nl-NL" sz="1400" dirty="0"/>
          </a:p>
          <a:p>
            <a:r>
              <a:rPr lang="nl-NL" sz="1400" dirty="0"/>
              <a:t>Kijk snel op de volgende pagina om nog meer te weten</a:t>
            </a:r>
          </a:p>
          <a:p>
            <a:r>
              <a:rPr lang="nl-NL" sz="1400" dirty="0"/>
              <a:t>te komen over deze bijzondere beestjes. </a:t>
            </a:r>
          </a:p>
        </p:txBody>
      </p:sp>
    </p:spTree>
    <p:extLst>
      <p:ext uri="{BB962C8B-B14F-4D97-AF65-F5344CB8AC3E}">
        <p14:creationId xmlns:p14="http://schemas.microsoft.com/office/powerpoint/2010/main" val="318850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6E453-BAEA-E2D0-48E6-354331EB55C3}"/>
              </a:ext>
            </a:extLst>
          </p:cNvPr>
          <p:cNvSpPr>
            <a:spLocks noGrp="1"/>
          </p:cNvSpPr>
          <p:nvPr>
            <p:ph type="title"/>
          </p:nvPr>
        </p:nvSpPr>
        <p:spPr/>
        <p:txBody>
          <a:bodyPr/>
          <a:lstStyle/>
          <a:p>
            <a:r>
              <a:rPr lang="nl-NL" dirty="0"/>
              <a:t>	</a:t>
            </a:r>
            <a:r>
              <a:rPr lang="nl-NL" b="1" dirty="0">
                <a:latin typeface="Tenorite" panose="00000500000000000000" pitchFamily="2" charset="0"/>
              </a:rPr>
              <a:t>HOP, NAAR BUITEN</a:t>
            </a:r>
          </a:p>
        </p:txBody>
      </p:sp>
      <p:sp>
        <p:nvSpPr>
          <p:cNvPr id="3" name="Tijdelijke aanduiding voor inhoud 2">
            <a:extLst>
              <a:ext uri="{FF2B5EF4-FFF2-40B4-BE49-F238E27FC236}">
                <a16:creationId xmlns:a16="http://schemas.microsoft.com/office/drawing/2014/main" id="{A66D5ED0-A4C7-F6AD-7C54-869335882392}"/>
              </a:ext>
            </a:extLst>
          </p:cNvPr>
          <p:cNvSpPr>
            <a:spLocks noGrp="1"/>
          </p:cNvSpPr>
          <p:nvPr>
            <p:ph idx="1"/>
          </p:nvPr>
        </p:nvSpPr>
        <p:spPr>
          <a:xfrm>
            <a:off x="794672" y="1530676"/>
            <a:ext cx="11086322" cy="1424388"/>
          </a:xfrm>
        </p:spPr>
        <p:txBody>
          <a:bodyPr>
            <a:normAutofit fontScale="92500" lnSpcReduction="10000"/>
          </a:bodyPr>
          <a:lstStyle/>
          <a:p>
            <a:pPr marL="0" indent="0">
              <a:buNone/>
            </a:pPr>
            <a:r>
              <a:rPr lang="nl-NL" dirty="0"/>
              <a:t>Yes! Stoelen aan de kant, jas aan en ga buiten op zoek naar nog veel meer bodemdieren. Je vindt ze onder je voeten uiteraard. </a:t>
            </a:r>
            <a:r>
              <a:rPr lang="nl-NL" b="0" i="0" dirty="0">
                <a:solidFill>
                  <a:srgbClr val="3A3A3A"/>
                </a:solidFill>
                <a:effectLst/>
                <a:latin typeface="open-sans"/>
              </a:rPr>
              <a:t>Bodemdieren zijn onmisbaar voor de natuur. Wat maakt ze zo bijzonder en wat doen ze daar eigenlijk onder de grond?</a:t>
            </a:r>
          </a:p>
          <a:p>
            <a:pPr marL="0" indent="0">
              <a:buNone/>
            </a:pPr>
            <a:endParaRPr lang="nl-NL" dirty="0"/>
          </a:p>
        </p:txBody>
      </p:sp>
      <p:pic>
        <p:nvPicPr>
          <p:cNvPr id="4" name="Graphic 3" descr="Slak met effen opvulling">
            <a:extLst>
              <a:ext uri="{FF2B5EF4-FFF2-40B4-BE49-F238E27FC236}">
                <a16:creationId xmlns:a16="http://schemas.microsoft.com/office/drawing/2014/main" id="{E28BF0D2-1F0B-EE6B-90EF-8201E74213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322" y="585787"/>
            <a:ext cx="790620" cy="790620"/>
          </a:xfrm>
          <a:prstGeom prst="rect">
            <a:avLst/>
          </a:prstGeom>
        </p:spPr>
      </p:pic>
      <p:sp>
        <p:nvSpPr>
          <p:cNvPr id="13" name="Tekstvak 12">
            <a:extLst>
              <a:ext uri="{FF2B5EF4-FFF2-40B4-BE49-F238E27FC236}">
                <a16:creationId xmlns:a16="http://schemas.microsoft.com/office/drawing/2014/main" id="{DF1EB58A-A351-623E-C147-48AA45872ABF}"/>
              </a:ext>
            </a:extLst>
          </p:cNvPr>
          <p:cNvSpPr txBox="1"/>
          <p:nvPr/>
        </p:nvSpPr>
        <p:spPr>
          <a:xfrm>
            <a:off x="4773386" y="3087539"/>
            <a:ext cx="6355289" cy="1769715"/>
          </a:xfrm>
          <a:prstGeom prst="rect">
            <a:avLst/>
          </a:prstGeom>
          <a:noFill/>
        </p:spPr>
        <p:txBody>
          <a:bodyPr wrap="square" rtlCol="0">
            <a:spAutoFit/>
          </a:bodyPr>
          <a:lstStyle/>
          <a:p>
            <a:r>
              <a:rPr lang="nl-NL" sz="1600" dirty="0">
                <a:solidFill>
                  <a:srgbClr val="3A3A3A"/>
                </a:solidFill>
                <a:latin typeface="open-sans"/>
              </a:rPr>
              <a:t>Heeft een </a:t>
            </a:r>
            <a:r>
              <a:rPr lang="nl-NL" sz="1600" b="0" i="0" dirty="0">
                <a:solidFill>
                  <a:srgbClr val="3A3A3A"/>
                </a:solidFill>
                <a:effectLst/>
                <a:latin typeface="open-sans"/>
              </a:rPr>
              <a:t>slak echt meer tanden dan een haai? En heeft een miljoenpoot eigenlijk wel een miljoen poten? Het </a:t>
            </a:r>
            <a:r>
              <a:rPr lang="nl-NL" sz="1600" b="0" i="0" dirty="0" err="1">
                <a:solidFill>
                  <a:srgbClr val="3A3A3A"/>
                </a:solidFill>
                <a:effectLst/>
                <a:latin typeface="open-sans"/>
              </a:rPr>
              <a:t>IVN</a:t>
            </a:r>
            <a:r>
              <a:rPr lang="nl-NL" sz="1600" b="0" i="0" dirty="0">
                <a:solidFill>
                  <a:srgbClr val="3A3A3A"/>
                </a:solidFill>
                <a:effectLst/>
                <a:latin typeface="open-sans"/>
              </a:rPr>
              <a:t> zet alle weetjes over bodemdieren op een rijtje voor je. </a:t>
            </a:r>
            <a:r>
              <a:rPr lang="nl-NL" sz="1600" dirty="0">
                <a:solidFill>
                  <a:srgbClr val="FF0000"/>
                </a:solidFill>
                <a:hlinkClick r:id="rId4">
                  <a:extLst>
                    <a:ext uri="{A12FA001-AC4F-418D-AE19-62706E023703}">
                      <ahyp:hlinkClr xmlns:ahyp="http://schemas.microsoft.com/office/drawing/2018/hyperlinkcolor" val="tx"/>
                    </a:ext>
                  </a:extLst>
                </a:hlinkClick>
              </a:rPr>
              <a:t>klik hier</a:t>
            </a:r>
            <a:endParaRPr lang="nl-NL" sz="1600" dirty="0">
              <a:solidFill>
                <a:srgbClr val="FF0000"/>
              </a:solidFill>
            </a:endParaRPr>
          </a:p>
          <a:p>
            <a:endParaRPr lang="nl-NL" sz="1100" dirty="0"/>
          </a:p>
          <a:p>
            <a:r>
              <a:rPr lang="nl-NL" sz="1600" dirty="0">
                <a:solidFill>
                  <a:srgbClr val="3A3A3A"/>
                </a:solidFill>
                <a:latin typeface="open-sans"/>
              </a:rPr>
              <a:t>En wil je nog meer weten </a:t>
            </a:r>
            <a:r>
              <a:rPr lang="nl-NL" sz="1600" b="0" i="0" dirty="0">
                <a:solidFill>
                  <a:srgbClr val="3A3A3A"/>
                </a:solidFill>
                <a:effectLst/>
                <a:latin typeface="open-sans"/>
              </a:rPr>
              <a:t>over het belang van al die krioelende beestjes? </a:t>
            </a:r>
            <a:r>
              <a:rPr lang="nl-NL" sz="1600" dirty="0">
                <a:solidFill>
                  <a:srgbClr val="3A3A3A"/>
                </a:solidFill>
                <a:latin typeface="open-sans"/>
              </a:rPr>
              <a:t>Vraag dan een gratis lespakket aan. </a:t>
            </a:r>
            <a:r>
              <a:rPr lang="nl-NL" sz="1600" dirty="0">
                <a:solidFill>
                  <a:srgbClr val="3A3A3A"/>
                </a:solidFill>
                <a:latin typeface="open-sans"/>
                <a:hlinkClick r:id="rId5"/>
              </a:rPr>
              <a:t>klik hier</a:t>
            </a:r>
            <a:endParaRPr lang="nl-NL" sz="1600" dirty="0"/>
          </a:p>
          <a:p>
            <a:endParaRPr lang="nl-NL" dirty="0"/>
          </a:p>
        </p:txBody>
      </p:sp>
      <p:pic>
        <p:nvPicPr>
          <p:cNvPr id="2054" name="Picture 6">
            <a:extLst>
              <a:ext uri="{FF2B5EF4-FFF2-40B4-BE49-F238E27FC236}">
                <a16:creationId xmlns:a16="http://schemas.microsoft.com/office/drawing/2014/main" id="{AF740654-AE04-D98C-7E0D-A3FED92773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053" y="4857254"/>
            <a:ext cx="3601025" cy="13082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me - IVN">
            <a:extLst>
              <a:ext uri="{FF2B5EF4-FFF2-40B4-BE49-F238E27FC236}">
                <a16:creationId xmlns:a16="http://schemas.microsoft.com/office/drawing/2014/main" id="{08976EC8-9F84-E789-DE26-6AEF060AA9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745" y="3265966"/>
            <a:ext cx="1589344" cy="106287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VN Natuureducatie - Natuurpro">
            <a:extLst>
              <a:ext uri="{FF2B5EF4-FFF2-40B4-BE49-F238E27FC236}">
                <a16:creationId xmlns:a16="http://schemas.microsoft.com/office/drawing/2014/main" id="{BEA6C91A-ADE3-F5AE-CE7A-143745FA67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7155" y="3374848"/>
            <a:ext cx="2964923" cy="845109"/>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BDA9522B-AD9C-3633-3681-AF013076B4FB}"/>
              </a:ext>
            </a:extLst>
          </p:cNvPr>
          <p:cNvSpPr txBox="1"/>
          <p:nvPr/>
        </p:nvSpPr>
        <p:spPr>
          <a:xfrm>
            <a:off x="851053" y="3109333"/>
            <a:ext cx="3601025" cy="1424389"/>
          </a:xfrm>
          <a:prstGeom prst="rect">
            <a:avLst/>
          </a:prstGeom>
          <a:noFill/>
          <a:ln w="34925">
            <a:solidFill>
              <a:srgbClr val="92D050"/>
            </a:solidFill>
          </a:ln>
        </p:spPr>
        <p:txBody>
          <a:bodyPr wrap="square" rtlCol="0">
            <a:spAutoFit/>
          </a:bodyPr>
          <a:lstStyle/>
          <a:p>
            <a:endParaRPr lang="nl-NL" dirty="0"/>
          </a:p>
        </p:txBody>
      </p:sp>
      <p:sp>
        <p:nvSpPr>
          <p:cNvPr id="16" name="Tekstvak 15">
            <a:extLst>
              <a:ext uri="{FF2B5EF4-FFF2-40B4-BE49-F238E27FC236}">
                <a16:creationId xmlns:a16="http://schemas.microsoft.com/office/drawing/2014/main" id="{BA095A68-67AB-E14F-8AE1-78B07CAE713F}"/>
              </a:ext>
            </a:extLst>
          </p:cNvPr>
          <p:cNvSpPr txBox="1"/>
          <p:nvPr/>
        </p:nvSpPr>
        <p:spPr>
          <a:xfrm>
            <a:off x="4773386" y="4747493"/>
            <a:ext cx="6725887" cy="1508105"/>
          </a:xfrm>
          <a:prstGeom prst="rect">
            <a:avLst/>
          </a:prstGeom>
          <a:noFill/>
        </p:spPr>
        <p:txBody>
          <a:bodyPr wrap="square" rtlCol="0">
            <a:spAutoFit/>
          </a:bodyPr>
          <a:lstStyle/>
          <a:p>
            <a:r>
              <a:rPr lang="nl-NL" sz="1600" dirty="0"/>
              <a:t>Geloof het of niet, maar bodemdieren zijn dus behoorlijk beroemd. Ze hebben ieder jaar een eigen (verjaar) dag. </a:t>
            </a:r>
            <a:r>
              <a:rPr lang="nl-NL" sz="1600" b="1" dirty="0"/>
              <a:t>De bodemdierendagen. </a:t>
            </a:r>
            <a:r>
              <a:rPr lang="nl-NL" sz="1600" dirty="0"/>
              <a:t>Daar wordt van alles omheen georganiseerd. Nieuwgierig? </a:t>
            </a:r>
            <a:r>
              <a:rPr lang="nl-NL" sz="1600" dirty="0">
                <a:hlinkClick r:id="rId9"/>
              </a:rPr>
              <a:t>klik hier </a:t>
            </a:r>
            <a:endParaRPr lang="nl-NL" sz="1600" dirty="0"/>
          </a:p>
          <a:p>
            <a:endParaRPr lang="nl-NL" sz="1200" dirty="0"/>
          </a:p>
          <a:p>
            <a:r>
              <a:rPr lang="nl-NL" sz="1600" dirty="0"/>
              <a:t>Maar het kan nog gekker. Sinds kort schitteren ze in een eigen film! Ja echt. De film heet </a:t>
            </a:r>
            <a:r>
              <a:rPr lang="nl-NL" sz="1600" b="1" dirty="0"/>
              <a:t>Onder het maaiveld </a:t>
            </a:r>
            <a:r>
              <a:rPr lang="nl-NL" sz="1600" dirty="0"/>
              <a:t>en je kan de trailer al zien. </a:t>
            </a:r>
            <a:r>
              <a:rPr lang="nl-NL" sz="1600" dirty="0">
                <a:hlinkClick r:id="rId10"/>
              </a:rPr>
              <a:t>klik hier </a:t>
            </a:r>
            <a:endParaRPr lang="nl-NL" sz="1600" dirty="0"/>
          </a:p>
        </p:txBody>
      </p:sp>
      <p:pic>
        <p:nvPicPr>
          <p:cNvPr id="18" name="Afbeelding 17" descr="Afbeelding met Lettertype, logo, tekst, typografie&#10;&#10;Automatisch gegenereerde beschrijving">
            <a:extLst>
              <a:ext uri="{FF2B5EF4-FFF2-40B4-BE49-F238E27FC236}">
                <a16:creationId xmlns:a16="http://schemas.microsoft.com/office/drawing/2014/main" id="{B2C0CE94-9654-DC53-0B9E-FB1F1629D5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1054" y="4747493"/>
            <a:ext cx="3601024" cy="513197"/>
          </a:xfrm>
          <a:prstGeom prst="rect">
            <a:avLst/>
          </a:prstGeom>
        </p:spPr>
      </p:pic>
    </p:spTree>
    <p:extLst>
      <p:ext uri="{BB962C8B-B14F-4D97-AF65-F5344CB8AC3E}">
        <p14:creationId xmlns:p14="http://schemas.microsoft.com/office/powerpoint/2010/main" val="1924317865"/>
      </p:ext>
    </p:extLst>
  </p:cSld>
  <p:clrMapOvr>
    <a:masterClrMapping/>
  </p:clrMapOvr>
</p:sld>
</file>

<file path=ppt/theme/theme1.xml><?xml version="1.0" encoding="utf-8"?>
<a:theme xmlns:a="http://schemas.openxmlformats.org/drawingml/2006/main" name="Kantoorthema">
  <a:themeElements>
    <a:clrScheme name="Aangepast 1">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FF0000"/>
      </a:hlink>
      <a:folHlink>
        <a:srgbClr val="849A0A"/>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72782FC91FF40AC92BD929229904C" ma:contentTypeVersion="18" ma:contentTypeDescription="Een nieuw document maken." ma:contentTypeScope="" ma:versionID="b5fbf7f2ef4891615c427b79ac7d3442">
  <xsd:schema xmlns:xsd="http://www.w3.org/2001/XMLSchema" xmlns:xs="http://www.w3.org/2001/XMLSchema" xmlns:p="http://schemas.microsoft.com/office/2006/metadata/properties" xmlns:ns2="21fcb390-97dd-4613-a51b-af59d59fc62c" xmlns:ns3="a58c9be1-4717-4480-a980-babd98f6c54b" targetNamespace="http://schemas.microsoft.com/office/2006/metadata/properties" ma:root="true" ma:fieldsID="e4106a49bf9302da4ee38b406bd6609f" ns2:_="" ns3:_="">
    <xsd:import namespace="21fcb390-97dd-4613-a51b-af59d59fc62c"/>
    <xsd:import namespace="a58c9be1-4717-4480-a980-babd98f6c5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fcb390-97dd-4613-a51b-af59d59fc6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3e66ce89-226f-46d7-bbf9-8d1e95bf49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8c9be1-4717-4480-a980-babd98f6c54b"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16c60dd0-ccd2-4f11-9f80-e9670499059a}" ma:internalName="TaxCatchAll" ma:showField="CatchAllData" ma:web="a58c9be1-4717-4480-a980-babd98f6c5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465DC8-A705-42A1-BCEC-E73B4AAD19C8}"/>
</file>

<file path=customXml/itemProps2.xml><?xml version="1.0" encoding="utf-8"?>
<ds:datastoreItem xmlns:ds="http://schemas.openxmlformats.org/officeDocument/2006/customXml" ds:itemID="{24E06417-9F98-4375-AF73-7F839916CEA4}"/>
</file>

<file path=docProps/app.xml><?xml version="1.0" encoding="utf-8"?>
<Properties xmlns="http://schemas.openxmlformats.org/officeDocument/2006/extended-properties" xmlns:vt="http://schemas.openxmlformats.org/officeDocument/2006/docPropsVTypes">
  <Template>TM10001114[[fn=Galerie]]</Template>
  <TotalTime>6192</TotalTime>
  <Words>576</Words>
  <Application>Microsoft Office PowerPoint</Application>
  <PresentationFormat>Breedbeeld</PresentationFormat>
  <Paragraphs>45</Paragraphs>
  <Slides>5</Slides>
  <Notes>0</Notes>
  <HiddenSlides>0</HiddenSlides>
  <MMClips>2</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5</vt:i4>
      </vt:variant>
    </vt:vector>
  </HeadingPairs>
  <TitlesOfParts>
    <vt:vector size="12" baseType="lpstr">
      <vt:lpstr>Arial</vt:lpstr>
      <vt:lpstr>Calibri</vt:lpstr>
      <vt:lpstr>Calibri Light</vt:lpstr>
      <vt:lpstr>open-sans</vt:lpstr>
      <vt:lpstr>Tenorite</vt:lpstr>
      <vt:lpstr>Kantoorthema</vt:lpstr>
      <vt:lpstr>Acrobat Document</vt:lpstr>
      <vt:lpstr>    EDUCATIE  </vt:lpstr>
      <vt:lpstr> INTRODUCTIEFILMPJE</vt:lpstr>
      <vt:lpstr> WOELEN EN WROETEN</vt:lpstr>
      <vt:lpstr> GROEI, GROEI, GROEI</vt:lpstr>
      <vt:lpstr> HOP, NAAR BUITEN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EDUCATIE  </dc:title>
  <dc:creator>Thekla Wildekamp</dc:creator>
  <cp:lastModifiedBy>Thekla Wildekamp</cp:lastModifiedBy>
  <cp:revision>6</cp:revision>
  <dcterms:created xsi:type="dcterms:W3CDTF">2023-08-25T06:55:41Z</dcterms:created>
  <dcterms:modified xsi:type="dcterms:W3CDTF">2023-10-02T07:49:01Z</dcterms:modified>
</cp:coreProperties>
</file>